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2" r:id="rId6"/>
    <p:sldId id="263" r:id="rId7"/>
    <p:sldId id="264" r:id="rId8"/>
    <p:sldId id="265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14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dd Adams" userId="4b08ae16-9cd8-4be4-9820-0f9eacc7a5c2" providerId="ADAL" clId="{B88A9D15-B5C1-4D77-8026-4C526DEB1450}"/>
    <pc:docChg chg="undo custSel delSld modSld">
      <pc:chgData name="Todd Adams" userId="4b08ae16-9cd8-4be4-9820-0f9eacc7a5c2" providerId="ADAL" clId="{B88A9D15-B5C1-4D77-8026-4C526DEB1450}" dt="2026-10-09T15:29:36.973" v="10" actId="20577"/>
      <pc:docMkLst>
        <pc:docMk/>
      </pc:docMkLst>
      <pc:sldChg chg="addSp modSp mod">
        <pc:chgData name="Todd Adams" userId="4b08ae16-9cd8-4be4-9820-0f9eacc7a5c2" providerId="ADAL" clId="{B88A9D15-B5C1-4D77-8026-4C526DEB1450}" dt="2026-09-09T14:04:53.409" v="3" actId="1076"/>
        <pc:sldMkLst>
          <pc:docMk/>
          <pc:sldMk cId="0" sldId="257"/>
        </pc:sldMkLst>
        <pc:spChg chg="add mod">
          <ac:chgData name="Todd Adams" userId="4b08ae16-9cd8-4be4-9820-0f9eacc7a5c2" providerId="ADAL" clId="{B88A9D15-B5C1-4D77-8026-4C526DEB1450}" dt="2026-09-09T14:04:53.409" v="3" actId="1076"/>
          <ac:spMkLst>
            <pc:docMk/>
            <pc:sldMk cId="0" sldId="257"/>
            <ac:spMk id="19" creationId="{88082134-8154-BCE4-FFAA-05753A5DCCFF}"/>
          </ac:spMkLst>
        </pc:spChg>
      </pc:sldChg>
      <pc:sldChg chg="modSp mod">
        <pc:chgData name="Todd Adams" userId="4b08ae16-9cd8-4be4-9820-0f9eacc7a5c2" providerId="ADAL" clId="{B88A9D15-B5C1-4D77-8026-4C526DEB1450}" dt="2026-10-09T15:28:01.330" v="6" actId="6549"/>
        <pc:sldMkLst>
          <pc:docMk/>
          <pc:sldMk cId="0" sldId="258"/>
        </pc:sldMkLst>
        <pc:spChg chg="mod">
          <ac:chgData name="Todd Adams" userId="4b08ae16-9cd8-4be4-9820-0f9eacc7a5c2" providerId="ADAL" clId="{B88A9D15-B5C1-4D77-8026-4C526DEB1450}" dt="2026-09-09T14:04:37.734" v="1" actId="1076"/>
          <ac:spMkLst>
            <pc:docMk/>
            <pc:sldMk cId="0" sldId="258"/>
            <ac:spMk id="4" creationId="{00000000-0000-0000-0000-000000000000}"/>
          </ac:spMkLst>
        </pc:spChg>
        <pc:spChg chg="mod">
          <ac:chgData name="Todd Adams" userId="4b08ae16-9cd8-4be4-9820-0f9eacc7a5c2" providerId="ADAL" clId="{B88A9D15-B5C1-4D77-8026-4C526DEB1450}" dt="2026-10-09T15:28:01.330" v="6" actId="6549"/>
          <ac:spMkLst>
            <pc:docMk/>
            <pc:sldMk cId="0" sldId="258"/>
            <ac:spMk id="9" creationId="{00000000-0000-0000-0000-000000000000}"/>
          </ac:spMkLst>
        </pc:spChg>
      </pc:sldChg>
      <pc:sldChg chg="del">
        <pc:chgData name="Todd Adams" userId="4b08ae16-9cd8-4be4-9820-0f9eacc7a5c2" providerId="ADAL" clId="{B88A9D15-B5C1-4D77-8026-4C526DEB1450}" dt="2026-10-09T15:27:47.108" v="5" actId="2696"/>
        <pc:sldMkLst>
          <pc:docMk/>
          <pc:sldMk cId="0" sldId="261"/>
        </pc:sldMkLst>
      </pc:sldChg>
      <pc:sldChg chg="modSp mod">
        <pc:chgData name="Todd Adams" userId="4b08ae16-9cd8-4be4-9820-0f9eacc7a5c2" providerId="ADAL" clId="{B88A9D15-B5C1-4D77-8026-4C526DEB1450}" dt="2026-10-09T15:29:36.973" v="10" actId="20577"/>
        <pc:sldMkLst>
          <pc:docMk/>
          <pc:sldMk cId="0" sldId="264"/>
        </pc:sldMkLst>
        <pc:spChg chg="mod">
          <ac:chgData name="Todd Adams" userId="4b08ae16-9cd8-4be4-9820-0f9eacc7a5c2" providerId="ADAL" clId="{B88A9D15-B5C1-4D77-8026-4C526DEB1450}" dt="2026-10-09T15:29:36.973" v="10" actId="20577"/>
          <ac:spMkLst>
            <pc:docMk/>
            <pc:sldMk cId="0" sldId="264"/>
            <ac:spMk id="3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884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371600"/>
            <a:ext cx="4572000" cy="4572000"/>
          </a:xfrm>
          <a:prstGeom prst="ellipse">
            <a:avLst/>
          </a:prstGeom>
          <a:solidFill>
            <a:srgbClr val="24316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-1645920" y="4754880"/>
            <a:ext cx="3657600" cy="3657600"/>
          </a:xfrm>
          <a:prstGeom prst="ellipse">
            <a:avLst/>
          </a:prstGeom>
          <a:solidFill>
            <a:srgbClr val="24316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731520" y="1188720"/>
            <a:ext cx="10515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SUICIDE PREVENTION WEEK 2026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731520" y="1645920"/>
            <a:ext cx="105156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 HR Manager's Action Guide</a:t>
            </a:r>
            <a:endParaRPr lang="en-US" sz="4200" dirty="0"/>
          </a:p>
        </p:txBody>
      </p:sp>
      <p:sp>
        <p:nvSpPr>
          <p:cNvPr id="6" name="Text 4"/>
          <p:cNvSpPr/>
          <p:nvPr/>
        </p:nvSpPr>
        <p:spPr>
          <a:xfrm>
            <a:off x="731520" y="265176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know, what to plan, and how to lead your organization through CSPW — September 14-18, 2026.</a:t>
            </a:r>
            <a:endParaRPr lang="en-US" sz="1600" dirty="0"/>
          </a:p>
        </p:txBody>
      </p:sp>
      <p:sp>
        <p:nvSpPr>
          <p:cNvPr id="7" name="Shape 5"/>
          <p:cNvSpPr/>
          <p:nvPr/>
        </p:nvSpPr>
        <p:spPr>
          <a:xfrm>
            <a:off x="731520" y="3520440"/>
            <a:ext cx="2743200" cy="0"/>
          </a:xfrm>
          <a:prstGeom prst="line">
            <a:avLst/>
          </a:prstGeom>
          <a:noFill/>
          <a:ln w="25400">
            <a:solidFill>
              <a:srgbClr val="3D8BFD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31520" y="3931920"/>
            <a:ext cx="3291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D8BF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5x</a:t>
            </a:r>
            <a:endParaRPr lang="en-US" sz="3400" dirty="0"/>
          </a:p>
        </p:txBody>
      </p:sp>
      <p:sp>
        <p:nvSpPr>
          <p:cNvPr id="9" name="Text 7"/>
          <p:cNvSpPr/>
          <p:nvPr/>
        </p:nvSpPr>
        <p:spPr>
          <a:xfrm>
            <a:off x="731520" y="46177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death rate than other jobsite fatalities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389120" y="3931920"/>
            <a:ext cx="3291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D8BF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4x</a:t>
            </a:r>
            <a:endParaRPr lang="en-US" sz="3400" dirty="0"/>
          </a:p>
        </p:txBody>
      </p:sp>
      <p:sp>
        <p:nvSpPr>
          <p:cNvPr id="11" name="Text 9"/>
          <p:cNvSpPr/>
          <p:nvPr/>
        </p:nvSpPr>
        <p:spPr>
          <a:xfrm>
            <a:off x="4389120" y="46177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suicide rate than the general population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8046720" y="3931920"/>
            <a:ext cx="32918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3D8BF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8M+</a:t>
            </a:r>
            <a:endParaRPr lang="en-US" sz="3400" dirty="0"/>
          </a:p>
        </p:txBody>
      </p:sp>
      <p:sp>
        <p:nvSpPr>
          <p:cNvPr id="13" name="Text 11"/>
          <p:cNvSpPr/>
          <p:nvPr/>
        </p:nvSpPr>
        <p:spPr>
          <a:xfrm>
            <a:off x="8046720" y="4617720"/>
            <a:ext cx="32918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workers in the industry today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731520" y="626364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050" dirty="0">
                <a:solidFill>
                  <a:srgbClr val="8FA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Source: CPWR, Bureau of Labor Statistics | constructionsuicideprevention.com</a:t>
            </a:r>
            <a:endParaRPr lang="en-US" sz="10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THIS MATTERS TO HR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Mental health is a workplace safety issue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685800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965960"/>
            <a:ext cx="630936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 Suicide Prevention Week (CSPW) began in 2019 when volunteers across the industry united to raise awareness about elevated suicide rates in construction — and to provide real resources to prevent those deaths.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868680" y="3017520"/>
            <a:ext cx="630936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September — National Suicide Prevention Month — the industry dedicates a week to this cause. In 2025, nearly 500 companies registered to participate nationwide.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868680" y="4023360"/>
            <a:ext cx="598932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868680" y="4160520"/>
            <a:ext cx="59893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There is encouraging news: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68680" y="4526280"/>
            <a:ext cx="598932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i="1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Recent CPWR data shows suicide and drug-related death rates in construction have begun to decline — but the work is far from finished.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7589520" y="1737360"/>
            <a:ext cx="4023360" cy="4206240"/>
          </a:xfrm>
          <a:prstGeom prst="roundRect">
            <a:avLst>
              <a:gd name="adj" fmla="val 2727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7863840" y="1965960"/>
            <a:ext cx="3474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HR'S ROLE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7863840" y="2423160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Champion the CSPW pledge company-wide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7863840" y="3081528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and run a stand-down or toolbox talk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7863840" y="3739896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your EAP so people actually use it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7863840" y="4398264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crisis resources visible and current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7863840" y="5056632"/>
            <a:ext cx="356616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Prepare a postvention plan before it's needed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  <p:sp>
        <p:nvSpPr>
          <p:cNvPr id="19" name="Text 7">
            <a:extLst>
              <a:ext uri="{FF2B5EF4-FFF2-40B4-BE49-F238E27FC236}">
                <a16:creationId xmlns:a16="http://schemas.microsoft.com/office/drawing/2014/main" id="{88082134-8154-BCE4-FFAA-05753A5DCCFF}"/>
              </a:ext>
            </a:extLst>
          </p:cNvPr>
          <p:cNvSpPr/>
          <p:nvPr/>
        </p:nvSpPr>
        <p:spPr>
          <a:xfrm>
            <a:off x="868680" y="5170932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Save the date: September 14–18, 2026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 THEME &amp; PLEDGE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“Building on Progress”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79120" y="1757855"/>
            <a:ext cx="6309360" cy="4206240"/>
          </a:xfrm>
          <a:prstGeom prst="roundRect">
            <a:avLst>
              <a:gd name="adj" fmla="val 2609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68680" y="1965960"/>
            <a:ext cx="5669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3D8BF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THEME</a:t>
            </a:r>
            <a:endParaRPr lang="en-US" sz="1200" dirty="0"/>
          </a:p>
        </p:txBody>
      </p:sp>
      <p:sp>
        <p:nvSpPr>
          <p:cNvPr id="6" name="Text 4"/>
          <p:cNvSpPr/>
          <p:nvPr/>
        </p:nvSpPr>
        <p:spPr>
          <a:xfrm>
            <a:off x="868680" y="2331720"/>
            <a:ext cx="5669280" cy="1463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“Building on Progress” means honoring what's working while continuing to push forward — breaking down barriers, fortifying pathways to help, and building a culture where asking for support is a sign of strength, not weakness.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868680" y="3794760"/>
            <a:ext cx="5669280" cy="731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00" b="1" i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“We build structures together, and we build people up the same way.”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68680" y="4572000"/>
            <a:ext cx="566928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868680" y="4709160"/>
            <a:ext cx="56692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868680" y="5074920"/>
            <a:ext cx="56692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2027: Sept 13-17  •  2028: Sept 11-15  •  2029: Sept 10-14</a:t>
            </a:r>
            <a:endParaRPr lang="en-US" sz="1150" dirty="0"/>
          </a:p>
        </p:txBody>
      </p:sp>
      <p:sp>
        <p:nvSpPr>
          <p:cNvPr id="11" name="Shape 9"/>
          <p:cNvSpPr/>
          <p:nvPr/>
        </p:nvSpPr>
        <p:spPr>
          <a:xfrm>
            <a:off x="7040880" y="1737360"/>
            <a:ext cx="4572000" cy="4206240"/>
          </a:xfrm>
          <a:prstGeom prst="roundRect">
            <a:avLst>
              <a:gd name="adj" fmla="val 2609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7315200" y="1965960"/>
            <a:ext cx="40233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1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2026 PLEDGE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7315200" y="2377440"/>
            <a:ext cx="402336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800" b="1" i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“I pledge to learn at least one new way to seek help for someone in need.”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7315200" y="3703320"/>
            <a:ext cx="3657600" cy="0"/>
          </a:xfrm>
          <a:prstGeom prst="line">
            <a:avLst/>
          </a:prstGeom>
          <a:noFill/>
          <a:ln w="12700">
            <a:solidFill>
              <a:srgbClr val="3A4A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7315200" y="38404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Encourage every employee to learn about: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7543800" y="42519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988 Suicide &amp; Crisis Lifeline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7543800" y="47091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company's EAP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7543800" y="5166360"/>
            <a:ext cx="36576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buSzPct val="100000"/>
              <a:buChar char="•"/>
            </a:pPr>
            <a:r>
              <a:rPr lang="en-US" sz="1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Toolbox talks and other resources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 THIS WHERE EMPLOYEES CAN SEE IT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Who to call in a crisis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1064240" cy="457200"/>
          </a:xfrm>
          <a:prstGeom prst="roundRect">
            <a:avLst>
              <a:gd name="adj" fmla="val 1200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685800" y="1691640"/>
            <a:ext cx="3200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Issue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3840480" y="1691640"/>
            <a:ext cx="4572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Organization</a:t>
            </a:r>
            <a:endParaRPr lang="en-US" sz="1250" dirty="0"/>
          </a:p>
        </p:txBody>
      </p:sp>
      <p:sp>
        <p:nvSpPr>
          <p:cNvPr id="7" name="Text 5"/>
          <p:cNvSpPr/>
          <p:nvPr/>
        </p:nvSpPr>
        <p:spPr>
          <a:xfrm>
            <a:off x="8595360" y="1691640"/>
            <a:ext cx="3017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Number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548640" y="2194560"/>
            <a:ext cx="11064240" cy="43434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85800" y="219456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Suicide prevention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3840480" y="219456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988 Suicide &amp; Crisis Lifeline</a:t>
            </a:r>
            <a:endParaRPr lang="en-US" sz="1150" dirty="0"/>
          </a:p>
        </p:txBody>
      </p:sp>
      <p:sp>
        <p:nvSpPr>
          <p:cNvPr id="11" name="Text 9"/>
          <p:cNvSpPr/>
          <p:nvPr/>
        </p:nvSpPr>
        <p:spPr>
          <a:xfrm>
            <a:off x="8595360" y="219456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988</a:t>
            </a:r>
            <a:endParaRPr lang="en-US" sz="1150" dirty="0"/>
          </a:p>
        </p:txBody>
      </p:sp>
      <p:sp>
        <p:nvSpPr>
          <p:cNvPr id="12" name="Text 10"/>
          <p:cNvSpPr/>
          <p:nvPr/>
        </p:nvSpPr>
        <p:spPr>
          <a:xfrm>
            <a:off x="685800" y="262890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Sexual assault or abuse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840480" y="262890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Sexual Assault Hotline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8595360" y="262890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800-656-4673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548640" y="3063240"/>
            <a:ext cx="11064240" cy="43434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685800" y="306324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Domestic violence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840480" y="306324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Domestic Violence Hotline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8595360" y="306324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1-800-799-7233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85800" y="349758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 abuse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3840480" y="349758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Alcoholics Anonymous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8595360" y="349758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800-839-1686</a:t>
            </a:r>
            <a:endParaRPr lang="en-US" sz="1150" dirty="0"/>
          </a:p>
        </p:txBody>
      </p:sp>
      <p:sp>
        <p:nvSpPr>
          <p:cNvPr id="22" name="Shape 20"/>
          <p:cNvSpPr/>
          <p:nvPr/>
        </p:nvSpPr>
        <p:spPr>
          <a:xfrm>
            <a:off x="548640" y="3931920"/>
            <a:ext cx="11064240" cy="43434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685800" y="393192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Substance abuse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3840480" y="393192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Drug Hotline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8595360" y="393192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1-844-289-0879</a:t>
            </a:r>
            <a:endParaRPr lang="en-US" sz="1150" dirty="0"/>
          </a:p>
        </p:txBody>
      </p:sp>
      <p:sp>
        <p:nvSpPr>
          <p:cNvPr id="26" name="Text 24"/>
          <p:cNvSpPr/>
          <p:nvPr/>
        </p:nvSpPr>
        <p:spPr>
          <a:xfrm>
            <a:off x="685800" y="436626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Poisoning</a:t>
            </a:r>
            <a:endParaRPr lang="en-US" sz="1150" dirty="0"/>
          </a:p>
        </p:txBody>
      </p:sp>
      <p:sp>
        <p:nvSpPr>
          <p:cNvPr id="27" name="Text 25"/>
          <p:cNvSpPr/>
          <p:nvPr/>
        </p:nvSpPr>
        <p:spPr>
          <a:xfrm>
            <a:off x="3840480" y="436626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Poison Control</a:t>
            </a:r>
            <a:endParaRPr lang="en-US" sz="1150" dirty="0"/>
          </a:p>
        </p:txBody>
      </p:sp>
      <p:sp>
        <p:nvSpPr>
          <p:cNvPr id="28" name="Text 26"/>
          <p:cNvSpPr/>
          <p:nvPr/>
        </p:nvSpPr>
        <p:spPr>
          <a:xfrm>
            <a:off x="8595360" y="436626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1-800-222-1222</a:t>
            </a:r>
            <a:endParaRPr lang="en-US" sz="1150" dirty="0"/>
          </a:p>
        </p:txBody>
      </p:sp>
      <p:sp>
        <p:nvSpPr>
          <p:cNvPr id="29" name="Shape 27"/>
          <p:cNvSpPr/>
          <p:nvPr/>
        </p:nvSpPr>
        <p:spPr>
          <a:xfrm>
            <a:off x="548640" y="4800600"/>
            <a:ext cx="11064240" cy="43434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Text 28"/>
          <p:cNvSpPr/>
          <p:nvPr/>
        </p:nvSpPr>
        <p:spPr>
          <a:xfrm>
            <a:off x="685800" y="480060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 abuse or neglect</a:t>
            </a:r>
            <a:endParaRPr lang="en-US" sz="1150" dirty="0"/>
          </a:p>
        </p:txBody>
      </p:sp>
      <p:sp>
        <p:nvSpPr>
          <p:cNvPr id="31" name="Text 29"/>
          <p:cNvSpPr/>
          <p:nvPr/>
        </p:nvSpPr>
        <p:spPr>
          <a:xfrm>
            <a:off x="3840480" y="480060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Childhelp National Child Abuse Hotline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8595360" y="480060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800-422-4453</a:t>
            </a:r>
            <a:endParaRPr lang="en-US" sz="1150" dirty="0"/>
          </a:p>
        </p:txBody>
      </p:sp>
      <p:sp>
        <p:nvSpPr>
          <p:cNvPr id="33" name="Text 31"/>
          <p:cNvSpPr/>
          <p:nvPr/>
        </p:nvSpPr>
        <p:spPr>
          <a:xfrm>
            <a:off x="685800" y="523494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Elder abuse or neglect</a:t>
            </a:r>
            <a:endParaRPr lang="en-US" sz="1150" dirty="0"/>
          </a:p>
        </p:txBody>
      </p:sp>
      <p:sp>
        <p:nvSpPr>
          <p:cNvPr id="34" name="Text 32"/>
          <p:cNvSpPr/>
          <p:nvPr/>
        </p:nvSpPr>
        <p:spPr>
          <a:xfrm>
            <a:off x="3840480" y="523494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National Center on Elder Abuse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8595360" y="523494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1-800-677-1116</a:t>
            </a:r>
            <a:endParaRPr lang="en-US" sz="1150" dirty="0"/>
          </a:p>
        </p:txBody>
      </p:sp>
      <p:sp>
        <p:nvSpPr>
          <p:cNvPr id="36" name="Shape 34"/>
          <p:cNvSpPr/>
          <p:nvPr/>
        </p:nvSpPr>
        <p:spPr>
          <a:xfrm>
            <a:off x="548640" y="5669280"/>
            <a:ext cx="11064240" cy="434340"/>
          </a:xfrm>
          <a:prstGeom prst="rect">
            <a:avLst/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685800" y="5669280"/>
            <a:ext cx="32004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Caregiving challenges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3840480" y="5669280"/>
            <a:ext cx="457200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Caregiver Action Network</a:t>
            </a:r>
            <a:endParaRPr lang="en-US" sz="1150" dirty="0"/>
          </a:p>
        </p:txBody>
      </p:sp>
      <p:sp>
        <p:nvSpPr>
          <p:cNvPr id="39" name="Text 37"/>
          <p:cNvSpPr/>
          <p:nvPr/>
        </p:nvSpPr>
        <p:spPr>
          <a:xfrm>
            <a:off x="8595360" y="5669280"/>
            <a:ext cx="3017520" cy="4343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855-227-3640</a:t>
            </a:r>
            <a:endParaRPr lang="en-US" sz="1150" dirty="0"/>
          </a:p>
        </p:txBody>
      </p:sp>
      <p:sp>
        <p:nvSpPr>
          <p:cNvPr id="40" name="Text 38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 RESOURCE SPOTLIGHT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Toolbox Talks: ready-to-use, bilingual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417320"/>
            <a:ext cx="109728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constructionsuicideprevention.com/resources/toolbox-talks — 19 short talks, each provided in English and Spanish</a:t>
            </a:r>
            <a:endParaRPr lang="en-US" sz="1250" dirty="0"/>
          </a:p>
        </p:txBody>
      </p:sp>
      <p:sp>
        <p:nvSpPr>
          <p:cNvPr id="5" name="Shape 3"/>
          <p:cNvSpPr/>
          <p:nvPr/>
        </p:nvSpPr>
        <p:spPr>
          <a:xfrm>
            <a:off x="548640" y="1965960"/>
            <a:ext cx="2697480" cy="4160520"/>
          </a:xfrm>
          <a:prstGeom prst="roundRect">
            <a:avLst>
              <a:gd name="adj" fmla="val 3390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49808" y="2167128"/>
            <a:ext cx="229514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Foundations</a:t>
            </a:r>
            <a:endParaRPr lang="en-US" sz="1350" dirty="0"/>
          </a:p>
        </p:txBody>
      </p:sp>
      <p:sp>
        <p:nvSpPr>
          <p:cNvPr id="7" name="Shape 5"/>
          <p:cNvSpPr/>
          <p:nvPr/>
        </p:nvSpPr>
        <p:spPr>
          <a:xfrm>
            <a:off x="749808" y="2743200"/>
            <a:ext cx="2295144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749808" y="28803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Language Matters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749808" y="33375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Redefining TOUGH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49808" y="37947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Types of Mental Health Providers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749808" y="42519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the Conversation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749808" y="47091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Listen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749808" y="51663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Seek Help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49808" y="56235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Recognize Warning Signs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429000" y="1965960"/>
            <a:ext cx="2697480" cy="4160520"/>
          </a:xfrm>
          <a:prstGeom prst="roundRect">
            <a:avLst>
              <a:gd name="adj" fmla="val 339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3630168" y="2167128"/>
            <a:ext cx="229514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Coping &amp; Daily Wellness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3630168" y="2743200"/>
            <a:ext cx="2295144" cy="0"/>
          </a:xfrm>
          <a:prstGeom prst="line">
            <a:avLst/>
          </a:prstGeom>
          <a:noFill/>
          <a:ln w="12700">
            <a:solidFill>
              <a:srgbClr val="3A4A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3630168" y="28803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Grounding Exercises &amp; Box Breathing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3630168" y="33375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Mindfulness &amp; Meditation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3630168" y="37947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Sleep Hygiene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3630168" y="42519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Money and Mental Health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3630168" y="47091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Taking Care of What's Under the Hard Hat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6309360" y="1965960"/>
            <a:ext cx="2697480" cy="4160520"/>
          </a:xfrm>
          <a:prstGeom prst="roundRect">
            <a:avLst>
              <a:gd name="adj" fmla="val 3390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4" name="Text 22"/>
          <p:cNvSpPr/>
          <p:nvPr/>
        </p:nvSpPr>
        <p:spPr>
          <a:xfrm>
            <a:off x="6510528" y="2167128"/>
            <a:ext cx="229514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Crisis &amp; Substance Use</a:t>
            </a:r>
            <a:endParaRPr lang="en-US" sz="1350" dirty="0"/>
          </a:p>
        </p:txBody>
      </p:sp>
      <p:sp>
        <p:nvSpPr>
          <p:cNvPr id="25" name="Shape 23"/>
          <p:cNvSpPr/>
          <p:nvPr/>
        </p:nvSpPr>
        <p:spPr>
          <a:xfrm>
            <a:off x="6510528" y="2743200"/>
            <a:ext cx="2295144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6510528" y="28803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Suicide &amp; Crisis Lifeline (988)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10528" y="33375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Lethal Means Safety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6510528" y="37947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Naloxone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6510528" y="42519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Opioids and Substance Use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6510528" y="47091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Postvention: Coping with Suicide Loss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9189720" y="1965960"/>
            <a:ext cx="2697480" cy="4160520"/>
          </a:xfrm>
          <a:prstGeom prst="roundRect">
            <a:avLst>
              <a:gd name="adj" fmla="val 3390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9390888" y="2167128"/>
            <a:ext cx="2295144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 Systems</a:t>
            </a:r>
            <a:endParaRPr lang="en-US" sz="1350" dirty="0"/>
          </a:p>
        </p:txBody>
      </p:sp>
      <p:sp>
        <p:nvSpPr>
          <p:cNvPr id="33" name="Shape 31"/>
          <p:cNvSpPr/>
          <p:nvPr/>
        </p:nvSpPr>
        <p:spPr>
          <a:xfrm>
            <a:off x="9390888" y="2743200"/>
            <a:ext cx="2295144" cy="0"/>
          </a:xfrm>
          <a:prstGeom prst="line">
            <a:avLst/>
          </a:prstGeom>
          <a:noFill/>
          <a:ln w="12700">
            <a:solidFill>
              <a:srgbClr val="3A4A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4" name="Text 32"/>
          <p:cNvSpPr/>
          <p:nvPr/>
        </p:nvSpPr>
        <p:spPr>
          <a:xfrm>
            <a:off x="9390888" y="28803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Employee Assistance Program (EAP)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9390888" y="33375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Family Dynamics &amp; Construction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9390888" y="3794760"/>
            <a:ext cx="2331720" cy="4389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0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Supporting Veterans</a:t>
            </a:r>
            <a:endParaRPr lang="en-US" sz="1050" dirty="0"/>
          </a:p>
        </p:txBody>
      </p:sp>
      <p:sp>
        <p:nvSpPr>
          <p:cNvPr id="37" name="Text 35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 RESOURCES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On-demand webinars for your team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201168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777240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777240" y="251460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Behind the Scenes, on the Front Lines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777240" y="29718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HR, safety, and marketing drive suicide prevention culture together.</a:t>
            </a:r>
            <a:endParaRPr lang="en-US" sz="1050" dirty="0"/>
          </a:p>
        </p:txBody>
      </p:sp>
      <p:sp>
        <p:nvSpPr>
          <p:cNvPr id="9" name="Shape 7"/>
          <p:cNvSpPr/>
          <p:nvPr/>
        </p:nvSpPr>
        <p:spPr>
          <a:xfrm>
            <a:off x="4325112" y="17830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553712" y="201168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53712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4553712" y="251460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Leading the Conversation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553712" y="29718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Mental health leadership — how supervisors can lead with empathy and recognize early warning signs.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8101584" y="178308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330184" y="201168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30184" y="201168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8330184" y="251460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Stronger Together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330184" y="297180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to develop, expand, and sustain peer support networks on the jobsite.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548640" y="393192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8"/>
          <p:cNvSpPr/>
          <p:nvPr/>
        </p:nvSpPr>
        <p:spPr>
          <a:xfrm>
            <a:off x="777240" y="416052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77240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777240" y="466344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Crisis to Culture Shift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777240" y="512064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Moving beyond crisis response to proactive, culture-driven resilience strategies.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4325112" y="393192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23"/>
          <p:cNvSpPr/>
          <p:nvPr/>
        </p:nvSpPr>
        <p:spPr>
          <a:xfrm>
            <a:off x="4553712" y="416052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6" name="Text 24"/>
          <p:cNvSpPr/>
          <p:nvPr/>
        </p:nvSpPr>
        <p:spPr>
          <a:xfrm>
            <a:off x="4553712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4553712" y="466344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Navigating the Opioid Crisis</a:t>
            </a:r>
            <a:endParaRPr lang="en-US" sz="1250" dirty="0"/>
          </a:p>
        </p:txBody>
      </p:sp>
      <p:sp>
        <p:nvSpPr>
          <p:cNvPr id="28" name="Text 26"/>
          <p:cNvSpPr/>
          <p:nvPr/>
        </p:nvSpPr>
        <p:spPr>
          <a:xfrm>
            <a:off x="4553712" y="512064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impact of the opioid epidemic on the workplace and how to respond.</a:t>
            </a:r>
            <a:endParaRPr lang="en-US" sz="1050" dirty="0"/>
          </a:p>
        </p:txBody>
      </p:sp>
      <p:sp>
        <p:nvSpPr>
          <p:cNvPr id="29" name="Shape 27"/>
          <p:cNvSpPr/>
          <p:nvPr/>
        </p:nvSpPr>
        <p:spPr>
          <a:xfrm>
            <a:off x="8101584" y="3931920"/>
            <a:ext cx="3566160" cy="1920240"/>
          </a:xfrm>
          <a:prstGeom prst="roundRect">
            <a:avLst>
              <a:gd name="adj" fmla="val 4762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8"/>
          <p:cNvSpPr/>
          <p:nvPr/>
        </p:nvSpPr>
        <p:spPr>
          <a:xfrm>
            <a:off x="8330184" y="4160520"/>
            <a:ext cx="411480" cy="411480"/>
          </a:xfrm>
          <a:prstGeom prst="roundRect">
            <a:avLst>
              <a:gd name="adj" fmla="val 17778"/>
            </a:avLst>
          </a:prstGeom>
          <a:solidFill>
            <a:srgbClr val="3D8BFD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8330184" y="41605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▶</a:t>
            </a:r>
            <a:endParaRPr lang="en-US" sz="1400" dirty="0"/>
          </a:p>
        </p:txBody>
      </p:sp>
      <p:sp>
        <p:nvSpPr>
          <p:cNvPr id="32" name="Text 30"/>
          <p:cNvSpPr/>
          <p:nvPr/>
        </p:nvSpPr>
        <p:spPr>
          <a:xfrm>
            <a:off x="8330184" y="4663440"/>
            <a:ext cx="3108960" cy="502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5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Better Habits</a:t>
            </a:r>
            <a:endParaRPr lang="en-US" sz="1250" dirty="0"/>
          </a:p>
        </p:txBody>
      </p:sp>
      <p:sp>
        <p:nvSpPr>
          <p:cNvPr id="33" name="Text 31"/>
          <p:cNvSpPr/>
          <p:nvPr/>
        </p:nvSpPr>
        <p:spPr>
          <a:xfrm>
            <a:off x="8330184" y="5120640"/>
            <a:ext cx="310896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05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Small, everyday habits that meaningfully improve workforce well-being.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548640" y="6172200"/>
            <a:ext cx="10058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100" i="1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library at constructionsuicideprevention.com/resources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YOUR NEXT STEPS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822960"/>
            <a:ext cx="109728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1E276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HR action checklist for CSPW 2026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3566160" cy="4114800"/>
          </a:xfrm>
          <a:prstGeom prst="roundRect">
            <a:avLst>
              <a:gd name="adj" fmla="val 2564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822960" y="20116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month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822960" y="2514600"/>
            <a:ext cx="301752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22960" y="269748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your company's participation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374904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Order or print toolbox talks and posters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822960" y="480060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Identify a speaker or facilitator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4325112" y="1783080"/>
            <a:ext cx="3566160" cy="4114800"/>
          </a:xfrm>
          <a:prstGeom prst="roundRect">
            <a:avLst>
              <a:gd name="adj" fmla="val 2564"/>
            </a:avLst>
          </a:prstGeom>
          <a:solidFill>
            <a:srgbClr val="1E276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599432" y="20116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of Sept 14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99432" y="2514600"/>
            <a:ext cx="3017520" cy="0"/>
          </a:xfrm>
          <a:prstGeom prst="line">
            <a:avLst/>
          </a:prstGeom>
          <a:noFill/>
          <a:ln w="12700">
            <a:solidFill>
              <a:srgbClr val="3A4A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4599432" y="269748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 the pledge and 988 materials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599432" y="374904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your stand-down and moment of silence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4599432" y="480060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toolbox talks at every jobsite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8101584" y="1783080"/>
            <a:ext cx="3566160" cy="4114800"/>
          </a:xfrm>
          <a:prstGeom prst="roundRect">
            <a:avLst>
              <a:gd name="adj" fmla="val 2564"/>
            </a:avLst>
          </a:prstGeom>
          <a:solidFill>
            <a:srgbClr val="F4F6F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75904" y="2011680"/>
            <a:ext cx="30175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Ongoing</a:t>
            </a:r>
            <a:endParaRPr lang="en-US" sz="1500" dirty="0"/>
          </a:p>
        </p:txBody>
      </p:sp>
      <p:sp>
        <p:nvSpPr>
          <p:cNvPr id="18" name="Shape 16"/>
          <p:cNvSpPr/>
          <p:nvPr/>
        </p:nvSpPr>
        <p:spPr>
          <a:xfrm>
            <a:off x="8375904" y="2514600"/>
            <a:ext cx="3017520" cy="0"/>
          </a:xfrm>
          <a:prstGeom prst="line">
            <a:avLst/>
          </a:prstGeom>
          <a:noFill/>
          <a:ln w="12700">
            <a:solidFill>
              <a:srgbClr val="CADCFC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8375904" y="269748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Promote your EAP regularly, not just in September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8375904" y="374904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 a postvention (“after a suicide”) response plan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8375904" y="4800600"/>
            <a:ext cx="3017520" cy="960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buSzPct val="100000"/>
              <a:buChar char="•"/>
            </a:pPr>
            <a:r>
              <a:rPr lang="en-US" sz="1250" dirty="0">
                <a:solidFill>
                  <a:srgbClr val="1E276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crisis lines to email signatures and break rooms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11521440" y="6492240"/>
            <a:ext cx="457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A6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E276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-1371600"/>
            <a:ext cx="4572000" cy="4572000"/>
          </a:xfrm>
          <a:prstGeom prst="ellipse">
            <a:avLst/>
          </a:prstGeom>
          <a:solidFill>
            <a:srgbClr val="24316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731520" y="1280160"/>
            <a:ext cx="100584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2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takeaway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731520" y="1737360"/>
            <a:ext cx="105156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You don't need a big budget — just a start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731520" y="2743200"/>
            <a:ext cx="8869680" cy="10058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pledge, a sticker, a toolbox talk, or one stand-down can change the culture at your company. CSPW, CIASP, and AFSP have built the tools — HR's job is to put them to use.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731520" y="4023360"/>
            <a:ext cx="10241280" cy="1371600"/>
          </a:xfrm>
          <a:prstGeom prst="roundRect">
            <a:avLst>
              <a:gd name="adj" fmla="val 8000"/>
            </a:avLst>
          </a:prstGeom>
          <a:solidFill>
            <a:srgbClr val="24316F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1005840" y="4206240"/>
            <a:ext cx="20116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3D8BFD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988</a:t>
            </a:r>
            <a:endParaRPr lang="en-US" sz="4000" dirty="0"/>
          </a:p>
        </p:txBody>
      </p:sp>
      <p:sp>
        <p:nvSpPr>
          <p:cNvPr id="8" name="Text 6"/>
          <p:cNvSpPr/>
          <p:nvPr/>
        </p:nvSpPr>
        <p:spPr>
          <a:xfrm>
            <a:off x="3108960" y="4389120"/>
            <a:ext cx="3200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Suicide &amp; Crisis Lifeline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400800" y="4251960"/>
            <a:ext cx="0" cy="914400"/>
          </a:xfrm>
          <a:prstGeom prst="line">
            <a:avLst/>
          </a:prstGeom>
          <a:noFill/>
          <a:ln w="12700">
            <a:solidFill>
              <a:srgbClr val="3A4A8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6675120" y="4206240"/>
            <a:ext cx="4023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constructionsuicideprevention.com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731520" y="5806440"/>
            <a:ext cx="10058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CADCF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CSPW 2026 takes place September 14–18 — register your company today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99</TotalTime>
  <Words>829</Words>
  <Application>Microsoft Office PowerPoint</Application>
  <PresentationFormat>Widescreen</PresentationFormat>
  <Paragraphs>150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Cambria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Todd Adams</cp:lastModifiedBy>
  <cp:revision>1</cp:revision>
  <dcterms:created xsi:type="dcterms:W3CDTF">2026-09-06T16:19:19Z</dcterms:created>
  <dcterms:modified xsi:type="dcterms:W3CDTF">2026-10-09T15:30:06Z</dcterms:modified>
</cp:coreProperties>
</file>